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76" r:id="rId2"/>
    <p:sldId id="404" r:id="rId3"/>
    <p:sldId id="274" r:id="rId4"/>
    <p:sldId id="403" r:id="rId5"/>
    <p:sldId id="375" r:id="rId6"/>
    <p:sldId id="405" r:id="rId7"/>
    <p:sldId id="376" r:id="rId8"/>
    <p:sldId id="410" r:id="rId9"/>
    <p:sldId id="377" r:id="rId10"/>
    <p:sldId id="406" r:id="rId11"/>
    <p:sldId id="412" r:id="rId12"/>
    <p:sldId id="413" r:id="rId13"/>
    <p:sldId id="407" r:id="rId14"/>
    <p:sldId id="408" r:id="rId15"/>
    <p:sldId id="411" r:id="rId16"/>
    <p:sldId id="414" r:id="rId17"/>
    <p:sldId id="415" r:id="rId18"/>
    <p:sldId id="380" r:id="rId19"/>
    <p:sldId id="385" r:id="rId20"/>
    <p:sldId id="337" r:id="rId21"/>
    <p:sldId id="386" r:id="rId22"/>
    <p:sldId id="387" r:id="rId23"/>
    <p:sldId id="388" r:id="rId24"/>
    <p:sldId id="390" r:id="rId25"/>
    <p:sldId id="391" r:id="rId26"/>
    <p:sldId id="393" r:id="rId27"/>
    <p:sldId id="409" r:id="rId28"/>
    <p:sldId id="399" r:id="rId29"/>
    <p:sldId id="401" r:id="rId30"/>
    <p:sldId id="381" r:id="rId31"/>
    <p:sldId id="352" r:id="rId32"/>
    <p:sldId id="353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55" r:id="rId42"/>
    <p:sldId id="356" r:id="rId43"/>
    <p:sldId id="360" r:id="rId44"/>
    <p:sldId id="354" r:id="rId45"/>
    <p:sldId id="357" r:id="rId46"/>
    <p:sldId id="358" r:id="rId47"/>
    <p:sldId id="359" r:id="rId48"/>
    <p:sldId id="361" r:id="rId49"/>
    <p:sldId id="397" r:id="rId50"/>
    <p:sldId id="398" r:id="rId51"/>
    <p:sldId id="336" r:id="rId5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28287A"/>
    <a:srgbClr val="1A1A4E"/>
    <a:srgbClr val="0000FF"/>
    <a:srgbClr val="FF9900"/>
    <a:srgbClr val="FFCC00"/>
    <a:srgbClr val="006600"/>
    <a:srgbClr val="0000CC"/>
    <a:srgbClr val="CC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92" y="0"/>
            <a:ext cx="297249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92" y="9448562"/>
            <a:ext cx="2972498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54D3FB-B6B1-4FA6-83F9-51947DF56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34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B7D4-308E-434B-9D87-20E469FE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C98D-F999-449D-ACC7-C2EF8C1EA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D913-21A5-4DEA-B60A-68AE8085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985C9-44C3-4046-B69F-073FA8DFB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6CB0-DC5A-456C-AB5D-7020DDC9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C5BF-DA02-4487-80F4-AE4C254F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AA38-CF58-4B2C-92C0-C7E77B7E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0CB5-BAF0-437C-BFBD-43D28364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47296" y="152400"/>
            <a:ext cx="8868103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F355-CC76-4E69-A6AA-474CD1A6B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own Arrow 4"/>
          <p:cNvSpPr/>
          <p:nvPr userDrawn="1"/>
        </p:nvSpPr>
        <p:spPr>
          <a:xfrm rot="10800000">
            <a:off x="0" y="0"/>
            <a:ext cx="1066800" cy="6858000"/>
          </a:xfrm>
          <a:prstGeom prst="downArrow">
            <a:avLst>
              <a:gd name="adj1" fmla="val 50000"/>
              <a:gd name="adj2" fmla="val 896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81000" y="470336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3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1A10-CE36-4AF9-89CB-00111956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4A75-FD9C-4F0A-B55F-3E046D9FC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47E518-4144-4DAC-BF5C-35FA6062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file:///D:\Un%20Borin\Logo\SIGNS-MEKONG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pple%20iPhone%203GS%20-%20Dine%20-%20YouTube.FLV" TargetMode="External"/><Relationship Id="rId2" Type="http://schemas.openxmlformats.org/officeDocument/2006/relationships/hyperlink" Target="../Marketing%20Major%20Presentation/CNN%20-%20Ex-President%20George%20W.%20Bush's%20Post%209_11%20Speech%20-%20YouTube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pple%20iPhone%203GS%20-%20Dine%20-%20YouTube.FL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009-11-12%20Thaksin%20Shinawatra%20Speech%20Press%20Conference%20Part%204%20-%20YouTube.fl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Apple%20iPhone%203GS%20-%20Dine%20-%20YouTube.FL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Marketing%20Major%20Presentation/Cambodia%20Town's%20Delegation%20at%20the%20Opening%20Night%20of%202011%20ASEAN%20Tourim%20Expo%20in%20Phnom%20Penh.MPG%20-%20YouTube.fl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../Marketing%20Major%20Presentation/Commerce%20Minister%20Cham%20Prasidh%20Asks%20US%20for%20Duty%20Reliefs%20(Cambodia%20news%20in%20Khmer)%20-%20YouTube.FL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iPhone%203G%20S%20need%20for%20speed%20ad%20-%20YouTube.FLV" TargetMode="External"/><Relationship Id="rId2" Type="http://schemas.openxmlformats.org/officeDocument/2006/relationships/hyperlink" Target="iPhone%203GS%20Ad%20-%20Gift%20-%20YouTube.FLV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Marketing%20Major%20Presentation/Artwork_OCS.jpg" TargetMode="External"/><Relationship Id="rId2" Type="http://schemas.openxmlformats.org/officeDocument/2006/relationships/hyperlink" Target="../Marketing%20Major%20Presentation/Artwork_Fort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../Marketing%20Major%20Presentation/2011%20The%2010th%20China%20International%20Consumer%20Goods%20Fair%20&#65288;CICGF&#65289;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RHM%20Karaoke%20TV%20Commercial%20-%20July%202008~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Bigman%20production%20promotion.FL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KFC%20Hong%20Kong%20-%20Barack%20Obama%20TV%20Commercial%202011%20-%20YouTube.FLV" TargetMode="External"/><Relationship Id="rId2" Type="http://schemas.openxmlformats.org/officeDocument/2006/relationships/hyperlink" Target="Apple%20-%20iPad%202%20-%20TV%20Ad%20-%20We%20Believe%20-%20YouTube.FLV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Kaka%20vs%20Drogba%20-%20FUNNY%20Pepsi%20Commercial%20%5bMUST%20SEE%5d%20-%20YouTube.FLV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pple%20iPhone%203GS%20-%20Dine%20-%20YouTube.FLV" TargetMode="External"/><Relationship Id="rId2" Type="http://schemas.openxmlformats.org/officeDocument/2006/relationships/hyperlink" Target="YouTube%20-%20WWDC-%20Apple%20announces%20iPhone%204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pple%20iPhone%203GS%20-%20Dine%20-%20YouTube.FLV" TargetMode="External"/><Relationship Id="rId2" Type="http://schemas.openxmlformats.org/officeDocument/2006/relationships/hyperlink" Target="../Marketing%20Major%20Presentation/Apple%20-%20Introducing%20iPhone%204S%20-%20YouTube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pple%20iPhone%203GS%20-%20Dine%20-%20YouTube.FLV" TargetMode="External"/><Relationship Id="rId2" Type="http://schemas.openxmlformats.org/officeDocument/2006/relationships/hyperlink" Target="YouTube%20-%20Philip%20Kotler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pple%20iPhone%203GS%20-%20Dine%20-%20YouTube.FL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pple%20iPhone%203GS%20-%20Dine%20-%20YouTube.FLV" TargetMode="External"/><Relationship Id="rId2" Type="http://schemas.openxmlformats.org/officeDocument/2006/relationships/hyperlink" Target="YouTube%20-%20President%20Obama%20Roasts%20Donald%20Trump%20At%20White%20House%20Correspondents'%20Dinner!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MU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3733800"/>
            <a:ext cx="1938413" cy="2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3695343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1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CMU</a:t>
            </a:r>
            <a:endParaRPr lang="en-US" sz="16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</a:rPr>
              <a:t>to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2" name="Picture 5" descr="D:\Un Borin\Logo\SIGNS-MEKONG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4800" y="3810000"/>
            <a:ext cx="2286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04800" y="152400"/>
            <a:ext cx="8610600" cy="1143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</a:rPr>
              <a:t>Welcome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04800" y="2438400"/>
            <a:ext cx="8534400" cy="1143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Cambodian Mekong University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100" b="1" dirty="0" smtClean="0">
                <a:solidFill>
                  <a:srgbClr val="0000CC"/>
                </a:solidFill>
                <a:latin typeface="Times New Roman" pitchFamily="18" charset="0"/>
              </a:rPr>
              <a:t>is </a:t>
            </a:r>
            <a:r>
              <a:rPr lang="en-US" sz="3100" b="1" dirty="0">
                <a:solidFill>
                  <a:srgbClr val="0000CC"/>
                </a:solidFill>
                <a:latin typeface="Times New Roman" pitchFamily="18" charset="0"/>
              </a:rPr>
              <a:t>the university that cares for the value of education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51" grpId="0"/>
      <p:bldP spid="2053" grpId="0" animBg="1"/>
      <p:bldP spid="7" grpId="0" animBg="1"/>
      <p:bldP spid="8" grpId="0"/>
      <p:bldP spid="8" grpId="1"/>
      <p:bldP spid="10" grpId="0" animBg="1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President Gorge W. Bush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53200" y="2079010"/>
            <a:ext cx="231753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CNN - Ex-President George W. Bush's Post 9_11 Speech - YouTube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59363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4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06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1095702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Charities solicit contribution and volunteer to run organization. (Ex. Blood Donation)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640343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17526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73268" y="2362200"/>
            <a:ext cx="8686800" cy="1143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137" y="25146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137" y="30480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Scientists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try to convince government agencies to fund research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600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1095702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Politicians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use this sales technique to convince voters to support in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election and agree their opinion.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640343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2225566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57502" y="2895600"/>
            <a:ext cx="8686800" cy="32004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8371" y="30480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71" y="5609898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562600" y="3048000"/>
            <a:ext cx="2209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2009-11-12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Thaksin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Shinawatra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 Speech Press Conference Part 4 - YouTube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hlinkClick r:id="rId4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2" grpId="0"/>
      <p:bldP spid="13" grpId="0" animBg="1"/>
      <p:bldP spid="17" grpId="0" animBg="1"/>
      <p:bldP spid="18" grpId="0" animBg="1"/>
      <p:bldP spid="16" grpId="0" animBg="1"/>
      <p:bldP spid="24" grpId="0" animBg="1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Thong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Khon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, Minister of Tourism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5" descr="D:\School of Marketing\World of logo\Cambodia, Ministry of Tour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2"/>
            <a:ext cx="4048125" cy="2276475"/>
          </a:xfrm>
          <a:prstGeom prst="rect">
            <a:avLst/>
          </a:prstGeom>
          <a:noFill/>
        </p:spPr>
      </p:pic>
      <p:pic>
        <p:nvPicPr>
          <p:cNvPr id="13" name="Picture 7" descr="D:\School of Marketing\World of logo\Dr Thong Kh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2540000" cy="2667000"/>
          </a:xfrm>
          <a:prstGeom prst="rect">
            <a:avLst/>
          </a:prstGeo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0566" y="4419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algn="ctr"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4" action="ppaction://hlinkfile"/>
              </a:rPr>
              <a:t>Cambodia Town's Delegation at the Opening Night of 2011 ASEAN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hlinkClick r:id="rId4" action="ppaction://hlinkfile"/>
              </a:rPr>
              <a:t>Tourim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hlinkClick r:id="rId4" action="ppaction://hlinkfile"/>
              </a:rPr>
              <a:t> Expo in Phnom Penh.MPG - YouTube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8830" y="152400"/>
            <a:ext cx="9052560" cy="100584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Cham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Prasidh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, Minister of Commerce</a:t>
            </a:r>
          </a:p>
          <a:p>
            <a:pPr algn="ctr">
              <a:spcBef>
                <a:spcPts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</a:rPr>
              <a:t>He was speaking Khmer to Kuwait Prince and to Chinese leaders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447800"/>
            <a:ext cx="8686800" cy="47244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" descr="D:\School of Marketing\Trade Expo\0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3749039" cy="2286000"/>
          </a:xfrm>
          <a:prstGeom prst="rect">
            <a:avLst/>
          </a:prstGeom>
          <a:noFill/>
        </p:spPr>
      </p:pic>
      <p:pic>
        <p:nvPicPr>
          <p:cNvPr id="13" name="Picture 3" descr="D:\School of Marketing\Trade Expo\43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3211" y="1676403"/>
            <a:ext cx="2732207" cy="1716167"/>
          </a:xfrm>
          <a:prstGeom prst="rect">
            <a:avLst/>
          </a:prstGeom>
          <a:noFill/>
        </p:spPr>
      </p:pic>
      <p:pic>
        <p:nvPicPr>
          <p:cNvPr id="14" name="Picture 4" descr="D:\School of Marketing\Trade Expo\434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05200"/>
            <a:ext cx="1676400" cy="2525122"/>
          </a:xfrm>
          <a:prstGeom prst="rect">
            <a:avLst/>
          </a:prstGeom>
          <a:noFill/>
        </p:spPr>
      </p:pic>
      <p:pic>
        <p:nvPicPr>
          <p:cNvPr id="15" name="Picture 5" descr="D:\School of Marketing\Trade Expo\43438.jpg"/>
          <p:cNvPicPr>
            <a:picLocks noChangeAspect="1" noChangeArrowheads="1"/>
          </p:cNvPicPr>
          <p:nvPr/>
        </p:nvPicPr>
        <p:blipFill>
          <a:blip r:embed="rId6"/>
          <a:srcRect t="10370"/>
          <a:stretch>
            <a:fillRect/>
          </a:stretch>
        </p:blipFill>
        <p:spPr bwMode="auto">
          <a:xfrm>
            <a:off x="2362200" y="3810003"/>
            <a:ext cx="4572000" cy="2236757"/>
          </a:xfrm>
          <a:prstGeom prst="rect">
            <a:avLst/>
          </a:prstGeom>
          <a:noFill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2209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</a:rPr>
              <a:t>on </a:t>
            </a:r>
          </a:p>
          <a:p>
            <a:pPr algn="ctr">
              <a:spcBef>
                <a:spcPts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</a:rPr>
              <a:t>trade </a:t>
            </a:r>
          </a:p>
          <a:p>
            <a:pPr algn="ctr">
              <a:spcBef>
                <a:spcPts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</a:rPr>
              <a:t>deal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934200" y="3886200"/>
            <a:ext cx="1905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</a:rPr>
              <a:t>joking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3479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Principles of Selling are useful to everyone not just people with the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title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of salesperson.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How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you sell your ideas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041634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60132" y="2619702"/>
            <a:ext cx="8686800" cy="18760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1" y="2772102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1001" y="4025464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2635468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Look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at some examples: 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As a college student; you might use selling another student to go out on a date or to ask a professor to let you submit assignment that is closed out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2" grpId="0"/>
      <p:bldP spid="13" grpId="0" animBg="1"/>
      <p:bldP spid="15" grpId="0" animBg="1"/>
      <p:bldP spid="16" grpId="0" animBg="1"/>
      <p:bldP spid="18" grpId="0" animBg="1"/>
      <p:bldP spid="1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3479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041634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60132" y="2619702"/>
            <a:ext cx="8686800" cy="34762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1" y="2772102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1001" y="5609898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2572404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get a job, you will go through the same steps used in the sales process.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First you will identify some potential employers (customers).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On the basic of an analysis of each employ’s needs, you will develop a presentation (as well as answers to questions you might encounter) to demonstrate your ability to satisfy those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needs.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1108838"/>
            <a:ext cx="815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When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you near graduation, you will certainly confront a very importance sales job selling yourself to an employer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752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3622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260132" y="3000702"/>
            <a:ext cx="8686800" cy="8854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1001" y="327923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2956034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Eventually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you will try to secure a commitment from the employer to hire you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" y="1079718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During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the interview you will listen to what the recruiter says, ask and answer questions, at some point you might negotiate with the employer over starting salary or other issues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260132" y="4001808"/>
            <a:ext cx="8686800" cy="8854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1" y="4282966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5800" y="3928238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In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this process you will need to have a very professional level of sales job. 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260132" y="5013434"/>
            <a:ext cx="8686800" cy="8854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1001" y="5294592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You will need to use selling principles all the time in every industrial.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3" grpId="0" animBg="1"/>
      <p:bldP spid="15" grpId="0" animBg="1"/>
      <p:bldP spid="16" grpId="0" animBg="1"/>
      <p:bldP spid="18" grpId="0" animBg="1"/>
      <p:bldP spid="14" grpId="0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Marketing &amp; Business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074262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3268" y="1066800"/>
            <a:ext cx="3993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buSzPct val="75000"/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What is Business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457200" y="4164728"/>
            <a:ext cx="28956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320159" y="2362200"/>
            <a:ext cx="4419600" cy="2514600"/>
          </a:xfrm>
          <a:prstGeom prst="triangl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310759" y="1890548"/>
            <a:ext cx="2438400" cy="1295400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520966" y="2228196"/>
            <a:ext cx="1996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Business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304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Create Customer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5460124" y="4153794"/>
            <a:ext cx="28956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460124" y="4103866"/>
            <a:ext cx="304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Retain 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Customer</a:t>
            </a:r>
          </a:p>
        </p:txBody>
      </p:sp>
      <p:sp>
        <p:nvSpPr>
          <p:cNvPr id="2" name="Smiley Face 1"/>
          <p:cNvSpPr/>
          <p:nvPr/>
        </p:nvSpPr>
        <p:spPr>
          <a:xfrm>
            <a:off x="3532790" y="4269831"/>
            <a:ext cx="1994338" cy="1905000"/>
          </a:xfrm>
          <a:prstGeom prst="smileyFac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34102" y="4895193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Profitable</a:t>
            </a:r>
          </a:p>
          <a:p>
            <a:pPr algn="ctr">
              <a:buSzPct val="75000"/>
            </a:pPr>
            <a:r>
              <a:rPr lang="en-US" sz="3000" b="1" dirty="0" smtClean="0">
                <a:solidFill>
                  <a:srgbClr val="006666"/>
                </a:solidFill>
                <a:latin typeface="Times New Roman" pitchFamily="18" charset="0"/>
              </a:rPr>
              <a:t>$$$$$</a:t>
            </a:r>
          </a:p>
        </p:txBody>
      </p:sp>
      <p:sp>
        <p:nvSpPr>
          <p:cNvPr id="5" name="Curved Right Arrow 4"/>
          <p:cNvSpPr/>
          <p:nvPr/>
        </p:nvSpPr>
        <p:spPr>
          <a:xfrm rot="2818632">
            <a:off x="1821729" y="2028661"/>
            <a:ext cx="685800" cy="2363268"/>
          </a:xfrm>
          <a:prstGeom prst="curvedRightArrow">
            <a:avLst>
              <a:gd name="adj1" fmla="val 28442"/>
              <a:gd name="adj2" fmla="val 82999"/>
              <a:gd name="adj3" fmla="val 6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7914041">
            <a:off x="2265351" y="4352964"/>
            <a:ext cx="685800" cy="2363268"/>
          </a:xfrm>
          <a:prstGeom prst="curvedRightArrow">
            <a:avLst>
              <a:gd name="adj1" fmla="val 28442"/>
              <a:gd name="adj2" fmla="val 82999"/>
              <a:gd name="adj3" fmla="val 6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19177181" flipH="1">
            <a:off x="6537983" y="2033176"/>
            <a:ext cx="705300" cy="2363268"/>
          </a:xfrm>
          <a:prstGeom prst="curvedRightArrow">
            <a:avLst>
              <a:gd name="adj1" fmla="val 28442"/>
              <a:gd name="adj2" fmla="val 82999"/>
              <a:gd name="adj3" fmla="val 6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3492468" flipH="1">
            <a:off x="6019088" y="4312639"/>
            <a:ext cx="705300" cy="2363268"/>
          </a:xfrm>
          <a:prstGeom prst="curvedRightArrow">
            <a:avLst>
              <a:gd name="adj1" fmla="val 28442"/>
              <a:gd name="adj2" fmla="val 82999"/>
              <a:gd name="adj3" fmla="val 68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1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3" grpId="0"/>
      <p:bldP spid="16" grpId="0" animBg="1"/>
      <p:bldP spid="18" grpId="0"/>
      <p:bldP spid="17" grpId="0"/>
      <p:bldP spid="19" grpId="0" animBg="1"/>
      <p:bldP spid="2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Marketing Mix (4Ps)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Product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09800" y="2310825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Price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00400" y="3301425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Place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91000" y="42672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Promotion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228600" y="4038600"/>
            <a:ext cx="8610600" cy="17526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49468" y="4013884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WHAT IS</a:t>
            </a:r>
          </a:p>
          <a:p>
            <a:pPr lvl="1"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M A R K E T I N G ?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5970" y="222276"/>
            <a:ext cx="8610600" cy="343532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4570" y="222276"/>
            <a:ext cx="8153400" cy="36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</a:rPr>
              <a:t>TODAY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</a:rPr>
              <a:t>CAMBODIAN MEKONG UNIVERSITY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</a:rPr>
              <a:t>PRESENT YOU</a:t>
            </a:r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9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74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981200" y="152400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33600" y="260132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WHAT IS MARKETING?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981200" y="1143000"/>
            <a:ext cx="6934200" cy="4953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" name="Picture 12" descr="what is marke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5399"/>
            <a:ext cx="6553200" cy="468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260132"/>
            <a:ext cx="8686800" cy="5683468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5162" y="918150"/>
            <a:ext cx="838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3800" b="1" dirty="0" smtClean="0">
                <a:solidFill>
                  <a:schemeClr val="bg1"/>
                </a:solidFill>
                <a:latin typeface="Times New Roman" pitchFamily="18" charset="0"/>
              </a:rPr>
              <a:t>Marketing</a:t>
            </a:r>
          </a:p>
          <a:p>
            <a:pPr>
              <a:spcBef>
                <a:spcPts val="0"/>
              </a:spcBef>
            </a:pPr>
            <a:r>
              <a:rPr lang="en-US" sz="13800" b="1" dirty="0" smtClean="0">
                <a:solidFill>
                  <a:schemeClr val="bg1"/>
                </a:solidFill>
                <a:latin typeface="Times New Roman" pitchFamily="18" charset="0"/>
              </a:rPr>
              <a:t>Activities</a:t>
            </a:r>
            <a:endParaRPr lang="en-US" sz="13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6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Billboard (Brand Displaying)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399"/>
            <a:ext cx="8686800" cy="1399639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Media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Communication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TVC (Television Commercial)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676400"/>
            <a:ext cx="8686800" cy="43434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80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buSzPct val="75000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iPhone 3GS Ad - Gift - YouTube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6800" y="2261175"/>
            <a:ext cx="780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iPhone 3G S need for speed ad - YouTube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11468" y="2861716"/>
            <a:ext cx="780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iPhone 3G S need for speed ad - YouTube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3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12954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Media Communication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Radio Spot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676400"/>
            <a:ext cx="8686800" cy="4267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808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12954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Publishing &amp; Printing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Magazine, Newspaper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676400"/>
            <a:ext cx="8686800" cy="4267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4268" y="2286000"/>
            <a:ext cx="780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Artwork - Fort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06668" y="30480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Artwork - OCS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12954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Publishing &amp; Printing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Poster, Brochure, Bunting, Sticker, Banner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676400"/>
            <a:ext cx="8686800" cy="4267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6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World Expo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28600" y="1074262"/>
            <a:ext cx="8686800" cy="464073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" name="Picture 10" descr="D:\School of Marketing\World of logo\Expo 2010 New York 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4419600" cy="3314700"/>
          </a:xfrm>
          <a:prstGeom prst="rect">
            <a:avLst/>
          </a:prstGeom>
          <a:noFill/>
        </p:spPr>
      </p:pic>
      <p:pic>
        <p:nvPicPr>
          <p:cNvPr id="16" name="Picture 9" descr="D:\School of Marketing\World of logo\expo 00215a70c91c0cafe01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5329">
            <a:off x="4750817" y="1430560"/>
            <a:ext cx="3981451" cy="2654300"/>
          </a:xfrm>
          <a:prstGeom prst="rect">
            <a:avLst/>
          </a:prstGeom>
          <a:noFill/>
        </p:spPr>
      </p:pic>
      <p:pic>
        <p:nvPicPr>
          <p:cNvPr id="17" name="Picture 7" descr="D:\School of Marketing\World of logo\ex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0649">
            <a:off x="4744593" y="4075238"/>
            <a:ext cx="3067051" cy="170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20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CD, VCD &amp; DVD REAK SMEY HANG MEAS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2514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6421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algn="ctr">
              <a:buSzPct val="75000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TVC RHM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2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CD, VCD &amp; DVD BIGE MAN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6421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algn="ctr">
              <a:buSzPct val="75000"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Big man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production promotion</a:t>
            </a:r>
            <a:endParaRPr lang="en-US" sz="4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2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228600" y="2082116"/>
            <a:ext cx="8610600" cy="1981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2082116"/>
            <a:ext cx="815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Presented by.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Lec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James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Kheng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SOK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Master of Business Administration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Charles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Sturt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University, Australia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Director, the Mekong School of Marketing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6172200"/>
            <a:ext cx="8686800" cy="685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8296" y="63246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9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pic>
        <p:nvPicPr>
          <p:cNvPr id="1026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6332"/>
            <a:ext cx="9144000" cy="1999141"/>
          </a:xfrm>
          <a:prstGeom prst="rect">
            <a:avLst/>
          </a:prstGeom>
          <a:noFill/>
        </p:spPr>
      </p:pic>
      <p:pic>
        <p:nvPicPr>
          <p:cNvPr id="1027" name="Picture 3" descr="D:\The Mekong School of Marketing\Logo\CM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6141522"/>
            <a:ext cx="457200" cy="716478"/>
          </a:xfrm>
          <a:prstGeom prst="rect">
            <a:avLst/>
          </a:prstGeom>
          <a:noFill/>
        </p:spPr>
      </p:pic>
      <p:sp>
        <p:nvSpPr>
          <p:cNvPr id="13" name="Round Diagonal Corner Rectangle 12"/>
          <p:cNvSpPr/>
          <p:nvPr/>
        </p:nvSpPr>
        <p:spPr>
          <a:xfrm>
            <a:off x="228600" y="177116"/>
            <a:ext cx="8610600" cy="17526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49468" y="1524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</a:rPr>
              <a:t>WHY STUDY</a:t>
            </a:r>
          </a:p>
          <a:p>
            <a:pPr lvl="1"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</a:rPr>
              <a:t>M A R K E T I N G ?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 animBg="1"/>
      <p:bldP spid="10" grpId="0"/>
      <p:bldP spid="13" grpId="0" animBg="1"/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634425"/>
            <a:ext cx="8077200" cy="120032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j-lt"/>
                <a:ea typeface="Nokia Standard Multiscript" pitchFamily="34" charset="0"/>
                <a:cs typeface="Times New Roman" pitchFamily="18" charset="0"/>
              </a:rPr>
              <a:t>Marketing &amp; Sales Concepts Contrasted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1013" y="1898650"/>
            <a:ext cx="8053387" cy="4425950"/>
            <a:chOff x="404091" y="1502990"/>
            <a:chExt cx="8332932" cy="460001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04091" y="1875585"/>
              <a:ext cx="8332932" cy="1742515"/>
              <a:chOff x="280" y="1339"/>
              <a:chExt cx="5774" cy="1244"/>
            </a:xfrm>
          </p:grpSpPr>
          <p:sp>
            <p:nvSpPr>
              <p:cNvPr id="60" name="AutoShape 3"/>
              <p:cNvSpPr>
                <a:spLocks noChangeArrowheads="1"/>
              </p:cNvSpPr>
              <p:nvPr/>
            </p:nvSpPr>
            <p:spPr bwMode="auto">
              <a:xfrm>
                <a:off x="502" y="1339"/>
                <a:ext cx="5552" cy="1244"/>
              </a:xfrm>
              <a:prstGeom prst="rightArrow">
                <a:avLst>
                  <a:gd name="adj1" fmla="val 50000"/>
                  <a:gd name="adj2" fmla="val 55106"/>
                </a:avLst>
              </a:prstGeom>
              <a:solidFill>
                <a:srgbClr val="FEFF7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414" name="AutoShape 4"/>
              <p:cNvSpPr>
                <a:spLocks noChangeArrowheads="1"/>
              </p:cNvSpPr>
              <p:nvPr/>
            </p:nvSpPr>
            <p:spPr bwMode="auto">
              <a:xfrm>
                <a:off x="280" y="1653"/>
                <a:ext cx="1413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Factory</a:t>
                </a:r>
              </a:p>
            </p:txBody>
          </p:sp>
          <p:sp>
            <p:nvSpPr>
              <p:cNvPr id="16415" name="AutoShape 5"/>
              <p:cNvSpPr>
                <a:spLocks noChangeArrowheads="1"/>
              </p:cNvSpPr>
              <p:nvPr/>
            </p:nvSpPr>
            <p:spPr bwMode="auto">
              <a:xfrm>
                <a:off x="1512" y="1653"/>
                <a:ext cx="1409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Existing</a:t>
                </a:r>
              </a:p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Products</a:t>
                </a:r>
              </a:p>
            </p:txBody>
          </p:sp>
          <p:sp>
            <p:nvSpPr>
              <p:cNvPr id="16416" name="AutoShape 6"/>
              <p:cNvSpPr>
                <a:spLocks noChangeArrowheads="1"/>
              </p:cNvSpPr>
              <p:nvPr/>
            </p:nvSpPr>
            <p:spPr bwMode="auto">
              <a:xfrm>
                <a:off x="2733" y="1651"/>
                <a:ext cx="1415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Selling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and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Promoting</a:t>
                </a:r>
              </a:p>
            </p:txBody>
          </p:sp>
          <p:sp>
            <p:nvSpPr>
              <p:cNvPr id="16417" name="AutoShape 7"/>
              <p:cNvSpPr>
                <a:spLocks noChangeArrowheads="1"/>
              </p:cNvSpPr>
              <p:nvPr/>
            </p:nvSpPr>
            <p:spPr bwMode="auto">
              <a:xfrm>
                <a:off x="3970" y="1651"/>
                <a:ext cx="1412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Profits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through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Volume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04091" y="3880036"/>
              <a:ext cx="8332932" cy="2138923"/>
              <a:chOff x="280" y="2770"/>
              <a:chExt cx="5774" cy="1527"/>
            </a:xfrm>
          </p:grpSpPr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502" y="2770"/>
                <a:ext cx="5552" cy="1527"/>
              </a:xfrm>
              <a:prstGeom prst="rightArrow">
                <a:avLst>
                  <a:gd name="adj1" fmla="val 50000"/>
                  <a:gd name="adj2" fmla="val 55106"/>
                </a:avLst>
              </a:prstGeom>
              <a:solidFill>
                <a:srgbClr val="FEFF7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409" name="AutoShape 10"/>
              <p:cNvSpPr>
                <a:spLocks noChangeArrowheads="1"/>
              </p:cNvSpPr>
              <p:nvPr/>
            </p:nvSpPr>
            <p:spPr bwMode="auto">
              <a:xfrm>
                <a:off x="280" y="3262"/>
                <a:ext cx="1413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Market</a:t>
                </a:r>
              </a:p>
            </p:txBody>
          </p:sp>
          <p:sp>
            <p:nvSpPr>
              <p:cNvPr id="16410" name="AutoShape 11"/>
              <p:cNvSpPr>
                <a:spLocks noChangeArrowheads="1"/>
              </p:cNvSpPr>
              <p:nvPr/>
            </p:nvSpPr>
            <p:spPr bwMode="auto">
              <a:xfrm>
                <a:off x="1512" y="3262"/>
                <a:ext cx="1409" cy="584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Customer</a:t>
                </a:r>
              </a:p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Needs/wants</a:t>
                </a:r>
              </a:p>
            </p:txBody>
          </p:sp>
          <p:sp>
            <p:nvSpPr>
              <p:cNvPr id="16411" name="AutoShape 12"/>
              <p:cNvSpPr>
                <a:spLocks noChangeArrowheads="1"/>
              </p:cNvSpPr>
              <p:nvPr/>
            </p:nvSpPr>
            <p:spPr bwMode="auto">
              <a:xfrm>
                <a:off x="2733" y="3259"/>
                <a:ext cx="1415" cy="585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Integrated</a:t>
                </a:r>
              </a:p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Marketing</a:t>
                </a:r>
              </a:p>
            </p:txBody>
          </p:sp>
          <p:sp>
            <p:nvSpPr>
              <p:cNvPr id="16412" name="AutoShape 13"/>
              <p:cNvSpPr>
                <a:spLocks noChangeArrowheads="1"/>
              </p:cNvSpPr>
              <p:nvPr/>
            </p:nvSpPr>
            <p:spPr bwMode="auto">
              <a:xfrm>
                <a:off x="3970" y="3226"/>
                <a:ext cx="1647" cy="585"/>
              </a:xfrm>
              <a:prstGeom prst="cube">
                <a:avLst>
                  <a:gd name="adj" fmla="val 18241"/>
                </a:avLst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Profits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0000"/>
                    </a:solidFill>
                  </a:rPr>
                  <a:t>through</a:t>
                </a:r>
                <a:endParaRPr lang="en-US" sz="20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Satisfaction</a:t>
                </a:r>
              </a:p>
            </p:txBody>
          </p:sp>
        </p:grp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 rot="5400000">
              <a:off x="4443355" y="642609"/>
              <a:ext cx="325036" cy="5942943"/>
            </a:xfrm>
            <a:prstGeom prst="cube">
              <a:avLst>
                <a:gd name="adj" fmla="val 18241"/>
              </a:avLst>
            </a:prstGeom>
            <a:gradFill rotWithShape="0">
              <a:gsLst>
                <a:gs pos="0">
                  <a:srgbClr val="FEFF72"/>
                </a:gs>
                <a:gs pos="100000">
                  <a:srgbClr val="FEFF72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81204" tIns="39889" rIns="81204" bIns="3988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The Selling Concept</a:t>
              </a: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 rot="5400000">
              <a:off x="4407211" y="2967365"/>
              <a:ext cx="328336" cy="5942943"/>
            </a:xfrm>
            <a:prstGeom prst="cube">
              <a:avLst>
                <a:gd name="adj" fmla="val 18241"/>
              </a:avLst>
            </a:prstGeom>
            <a:gradFill rotWithShape="0">
              <a:gsLst>
                <a:gs pos="0">
                  <a:srgbClr val="FEFF72"/>
                </a:gs>
                <a:gs pos="100000">
                  <a:srgbClr val="FEFF72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rot="10800000" vert="eaVert" wrap="none" lIns="81204" tIns="39889" rIns="81204" bIns="3988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The Marketing Concept</a:t>
              </a:r>
            </a:p>
          </p:txBody>
        </p:sp>
        <p:sp>
          <p:nvSpPr>
            <p:cNvPr id="16396" name="Rectangle 17"/>
            <p:cNvSpPr>
              <a:spLocks noChangeArrowheads="1"/>
            </p:cNvSpPr>
            <p:nvPr/>
          </p:nvSpPr>
          <p:spPr bwMode="auto">
            <a:xfrm>
              <a:off x="698589" y="1502990"/>
              <a:ext cx="1171510" cy="659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204" tIns="39889" rIns="81204" bIns="39889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Starting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Point</a:t>
              </a:r>
            </a:p>
          </p:txBody>
        </p:sp>
        <p:sp>
          <p:nvSpPr>
            <p:cNvPr id="16397" name="Rectangle 18"/>
            <p:cNvSpPr>
              <a:spLocks noChangeArrowheads="1"/>
            </p:cNvSpPr>
            <p:nvPr/>
          </p:nvSpPr>
          <p:spPr bwMode="auto">
            <a:xfrm>
              <a:off x="2543277" y="1589835"/>
              <a:ext cx="952567" cy="371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204" tIns="39889" rIns="81204" bIns="39889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Focus</a:t>
              </a:r>
            </a:p>
          </p:txBody>
        </p:sp>
        <p:sp>
          <p:nvSpPr>
            <p:cNvPr id="16398" name="Rectangle 19"/>
            <p:cNvSpPr>
              <a:spLocks noChangeArrowheads="1"/>
            </p:cNvSpPr>
            <p:nvPr/>
          </p:nvSpPr>
          <p:spPr bwMode="auto">
            <a:xfrm>
              <a:off x="4401212" y="1589835"/>
              <a:ext cx="995691" cy="371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204" tIns="39889" rIns="81204" bIns="39889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chemeClr val="bg1"/>
                  </a:solidFill>
                </a:rPr>
                <a:t>Means</a:t>
              </a:r>
            </a:p>
          </p:txBody>
        </p:sp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6250790" y="1589835"/>
              <a:ext cx="819875" cy="371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1204" tIns="39889" rIns="81204" bIns="39889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chemeClr val="bg1"/>
                  </a:solidFill>
                </a:rPr>
                <a:t>Ends</a:t>
              </a:r>
            </a:p>
          </p:txBody>
        </p:sp>
        <p:sp>
          <p:nvSpPr>
            <p:cNvPr id="16400" name="AutoShape 21"/>
            <p:cNvSpPr>
              <a:spLocks noChangeArrowheads="1"/>
            </p:cNvSpPr>
            <p:nvPr/>
          </p:nvSpPr>
          <p:spPr bwMode="auto">
            <a:xfrm rot="16200000" flipH="1">
              <a:off x="1304509" y="1967907"/>
              <a:ext cx="182096" cy="389659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1" name="AutoShape 22"/>
            <p:cNvSpPr>
              <a:spLocks noChangeArrowheads="1"/>
            </p:cNvSpPr>
            <p:nvPr/>
          </p:nvSpPr>
          <p:spPr bwMode="auto">
            <a:xfrm rot="16200000" flipH="1">
              <a:off x="2935305" y="1967907"/>
              <a:ext cx="182096" cy="389659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2" name="AutoShape 23"/>
            <p:cNvSpPr>
              <a:spLocks noChangeArrowheads="1"/>
            </p:cNvSpPr>
            <p:nvPr/>
          </p:nvSpPr>
          <p:spPr bwMode="auto">
            <a:xfrm rot="16200000" flipH="1">
              <a:off x="4799896" y="1967907"/>
              <a:ext cx="182096" cy="389659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3" name="AutoShape 24"/>
            <p:cNvSpPr>
              <a:spLocks noChangeArrowheads="1"/>
            </p:cNvSpPr>
            <p:nvPr/>
          </p:nvSpPr>
          <p:spPr bwMode="auto">
            <a:xfrm rot="16200000" flipH="1">
              <a:off x="6598100" y="1967907"/>
              <a:ext cx="182096" cy="389659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4" name="AutoShape 25"/>
            <p:cNvSpPr>
              <a:spLocks noChangeArrowheads="1"/>
            </p:cNvSpPr>
            <p:nvPr/>
          </p:nvSpPr>
          <p:spPr bwMode="auto">
            <a:xfrm rot="16200000" flipH="1">
              <a:off x="1285791" y="4099783"/>
              <a:ext cx="184897" cy="392545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5" name="AutoShape 26"/>
            <p:cNvSpPr>
              <a:spLocks noChangeArrowheads="1"/>
            </p:cNvSpPr>
            <p:nvPr/>
          </p:nvSpPr>
          <p:spPr bwMode="auto">
            <a:xfrm rot="16200000" flipH="1">
              <a:off x="2916586" y="4099783"/>
              <a:ext cx="184897" cy="392545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6" name="AutoShape 27"/>
            <p:cNvSpPr>
              <a:spLocks noChangeArrowheads="1"/>
            </p:cNvSpPr>
            <p:nvPr/>
          </p:nvSpPr>
          <p:spPr bwMode="auto">
            <a:xfrm rot="16200000" flipH="1">
              <a:off x="4781177" y="4101226"/>
              <a:ext cx="184897" cy="389659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7" name="AutoShape 28"/>
            <p:cNvSpPr>
              <a:spLocks noChangeArrowheads="1"/>
            </p:cNvSpPr>
            <p:nvPr/>
          </p:nvSpPr>
          <p:spPr bwMode="auto">
            <a:xfrm rot="16200000" flipH="1">
              <a:off x="6580824" y="4099783"/>
              <a:ext cx="184897" cy="392545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F0E3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058" tIns="41029" rIns="82058" bIns="41029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55558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260132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PROGRAM OFFER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5" name="Picture 14" descr="Benner marketing_6,7,8.jpg"/>
          <p:cNvPicPr>
            <a:picLocks noChangeAspect="1"/>
          </p:cNvPicPr>
          <p:nvPr/>
        </p:nvPicPr>
        <p:blipFill>
          <a:blip r:embed="rId2"/>
          <a:srcRect l="87710" t="80998" r="1594" b="14116"/>
          <a:stretch>
            <a:fillRect/>
          </a:stretch>
        </p:blipFill>
        <p:spPr>
          <a:xfrm>
            <a:off x="381000" y="1332787"/>
            <a:ext cx="3844159" cy="800813"/>
          </a:xfrm>
          <a:prstGeom prst="rect">
            <a:avLst/>
          </a:prstGeom>
        </p:spPr>
      </p:pic>
      <p:pic>
        <p:nvPicPr>
          <p:cNvPr id="22" name="Picture 21" descr="Benner marketing_6,7,8.jpg"/>
          <p:cNvPicPr>
            <a:picLocks noChangeAspect="1"/>
          </p:cNvPicPr>
          <p:nvPr/>
        </p:nvPicPr>
        <p:blipFill>
          <a:blip r:embed="rId2"/>
          <a:srcRect l="87795" t="70957" r="1526" b="24264"/>
          <a:stretch>
            <a:fillRect/>
          </a:stretch>
        </p:blipFill>
        <p:spPr>
          <a:xfrm>
            <a:off x="381000" y="2559698"/>
            <a:ext cx="3886200" cy="793102"/>
          </a:xfrm>
          <a:prstGeom prst="rect">
            <a:avLst/>
          </a:prstGeom>
        </p:spPr>
      </p:pic>
      <p:pic>
        <p:nvPicPr>
          <p:cNvPr id="23" name="Picture 22" descr="Benner marketing_6,7,8.jpg"/>
          <p:cNvPicPr>
            <a:picLocks noChangeAspect="1"/>
          </p:cNvPicPr>
          <p:nvPr/>
        </p:nvPicPr>
        <p:blipFill>
          <a:blip r:embed="rId2"/>
          <a:srcRect l="87795" t="60856" r="1526" b="34410"/>
          <a:stretch>
            <a:fillRect/>
          </a:stretch>
        </p:blipFill>
        <p:spPr>
          <a:xfrm>
            <a:off x="381000" y="3786352"/>
            <a:ext cx="3886200" cy="785648"/>
          </a:xfrm>
          <a:prstGeom prst="rect">
            <a:avLst/>
          </a:prstGeom>
        </p:spPr>
      </p:pic>
      <p:pic>
        <p:nvPicPr>
          <p:cNvPr id="24" name="Picture 23" descr="Benner marketing_6,7,8.jpg"/>
          <p:cNvPicPr>
            <a:picLocks noChangeAspect="1"/>
          </p:cNvPicPr>
          <p:nvPr/>
        </p:nvPicPr>
        <p:blipFill>
          <a:blip r:embed="rId2"/>
          <a:srcRect l="87795" t="50755" r="1526" b="44654"/>
          <a:stretch>
            <a:fillRect/>
          </a:stretch>
        </p:blipFill>
        <p:spPr>
          <a:xfrm>
            <a:off x="381000" y="5029200"/>
            <a:ext cx="3886200" cy="762000"/>
          </a:xfrm>
          <a:prstGeom prst="rect">
            <a:avLst/>
          </a:prstGeom>
        </p:spPr>
      </p:pic>
      <p:pic>
        <p:nvPicPr>
          <p:cNvPr id="25" name="Picture 24" descr="Benner marketing_6,7,8.jpg"/>
          <p:cNvPicPr>
            <a:picLocks noChangeAspect="1"/>
          </p:cNvPicPr>
          <p:nvPr/>
        </p:nvPicPr>
        <p:blipFill>
          <a:blip r:embed="rId2"/>
          <a:srcRect l="87795" t="40718" r="1526" b="54628"/>
          <a:stretch>
            <a:fillRect/>
          </a:stretch>
        </p:blipFill>
        <p:spPr>
          <a:xfrm>
            <a:off x="4800600" y="5018689"/>
            <a:ext cx="3886200" cy="772511"/>
          </a:xfrm>
          <a:prstGeom prst="rect">
            <a:avLst/>
          </a:prstGeom>
        </p:spPr>
      </p:pic>
      <p:pic>
        <p:nvPicPr>
          <p:cNvPr id="26" name="Picture 25" descr="Benner marketing_6,7,8.jpg"/>
          <p:cNvPicPr>
            <a:picLocks noChangeAspect="1"/>
          </p:cNvPicPr>
          <p:nvPr/>
        </p:nvPicPr>
        <p:blipFill>
          <a:blip r:embed="rId2"/>
          <a:srcRect l="87795" t="30651" r="1526" b="64695"/>
          <a:stretch>
            <a:fillRect/>
          </a:stretch>
        </p:blipFill>
        <p:spPr>
          <a:xfrm>
            <a:off x="4724400" y="3799489"/>
            <a:ext cx="3886200" cy="772511"/>
          </a:xfrm>
          <a:prstGeom prst="rect">
            <a:avLst/>
          </a:prstGeom>
        </p:spPr>
      </p:pic>
      <p:pic>
        <p:nvPicPr>
          <p:cNvPr id="27" name="Picture 26" descr="Benner marketing_6,7,8.jpg"/>
          <p:cNvPicPr>
            <a:picLocks noChangeAspect="1"/>
          </p:cNvPicPr>
          <p:nvPr/>
        </p:nvPicPr>
        <p:blipFill>
          <a:blip r:embed="rId2"/>
          <a:srcRect l="88351" t="1209" r="1771" b="72562"/>
          <a:stretch>
            <a:fillRect/>
          </a:stretch>
        </p:blipFill>
        <p:spPr>
          <a:xfrm>
            <a:off x="5715001" y="1066800"/>
            <a:ext cx="2147612" cy="2601310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1981200" y="2209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1981200" y="3400098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981200" y="4648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4399128" y="5257801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0800000">
            <a:off x="6543675" y="4629149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260132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PROGRAM STRUCTURE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06417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1077307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Foundation Courses (FC)			30 Credits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228600" y="1810404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04800" y="1823541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General Courses (GC)			15 Credits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228600" y="2527736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04800" y="25408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Business &amp; Management Core Courses	30 Credits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228600" y="3258204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04800" y="3271341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Major Required Courses			30 Credits</a:t>
            </a:r>
          </a:p>
        </p:txBody>
      </p:sp>
      <p:sp>
        <p:nvSpPr>
          <p:cNvPr id="38" name="Round Diagonal Corner Rectangle 37"/>
          <p:cNvSpPr/>
          <p:nvPr/>
        </p:nvSpPr>
        <p:spPr>
          <a:xfrm>
            <a:off x="228600" y="4007067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04800" y="4020204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Major Concentration Courses		15 Credits</a:t>
            </a:r>
          </a:p>
        </p:txBody>
      </p:sp>
      <p:sp>
        <p:nvSpPr>
          <p:cNvPr id="40" name="Round Diagonal Corner Rectangle 39"/>
          <p:cNvSpPr/>
          <p:nvPr/>
        </p:nvSpPr>
        <p:spPr>
          <a:xfrm>
            <a:off x="228600" y="472177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04800" y="4734907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Elective Courses				6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126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21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FOUNDATION COURSE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15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5423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9246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COM101	Computer Application 1		M/P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09680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0679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EC101	Economics Thinking			3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64860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6013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EI111		Listening and Speaking Skill		M/P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19251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14521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EN101	English Language Level 1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374430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369700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HU127	Intro. to Human Communication	3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228600" y="430397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8600" y="42566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MB101	College Mathematics			3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8768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82950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MN109	Understanding Business 		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6" grpId="0" animBg="1"/>
      <p:bldP spid="47" grpId="0"/>
      <p:bldP spid="49" grpId="0" animBg="1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FOUNDATION COURSE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15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5423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9246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AC101	Accounting 1A			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09680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0679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COM103	Computer Application 3		M/P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64860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6013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EC102	Understanding a Nation Economy	3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19251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14521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EI102	English Improvement 2			 M/P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374430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369700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EN102	English Language Level 2		3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228600" y="430397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8600" y="42566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HU129	Fundamental of Leadership		3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8768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82950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MB102	Introduction to Statistics		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6" grpId="0" animBg="1"/>
      <p:bldP spid="47" grpId="0"/>
      <p:bldP spid="49" grpId="0" animBg="1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15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5423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9246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AC201	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Fundamentals of Managerial Accounting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09680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0679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COM104	Computer Application 4		M/P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64860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6013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EI103	English Improvement 3			M/P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19251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14521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EN103	English Language Level 3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374430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369700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FN201	Corporate Finance			3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228600" y="430397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8600" y="42566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MK101	Principles of Marketing			3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8768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82950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MN101	Principles of Management		3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6" grpId="0" animBg="1"/>
      <p:bldP spid="47" grpId="0"/>
      <p:bldP spid="49" grpId="0" animBg="1"/>
      <p:bldP spid="50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15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5423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9246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BS201 	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Business Statistics and Software Application 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09680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0679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COM105 	Computer Application 5		M/P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64860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6013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EI104	English Improvement 4			M/P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19251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14521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EN104	English Language Level 4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374430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369700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MK312 	Service Marketing			3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228600" y="430397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8600" y="42566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MN201	Organizational Behavior		3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8768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82950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MN310 	Operation Management 		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6" grpId="0" animBg="1"/>
      <p:bldP spid="47" grpId="0"/>
      <p:bldP spid="49" grpId="0" animBg="1"/>
      <p:bldP spid="50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15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5423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49246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MN315	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</a:rPr>
              <a:t>International Business Environment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09680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0679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MK313	Consumer Behavior 			3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64860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60130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LA201	Principles of Business Law		3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19251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14521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MK238	Retail Promotion		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374430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369700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COM106	Computer Application 6		M/P</a:t>
            </a:r>
          </a:p>
        </p:txBody>
      </p:sp>
      <p:sp>
        <p:nvSpPr>
          <p:cNvPr id="46" name="Round Diagonal Corner Rectangle 45"/>
          <p:cNvSpPr/>
          <p:nvPr/>
        </p:nvSpPr>
        <p:spPr>
          <a:xfrm>
            <a:off x="228600" y="430397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28600" y="425668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EI105	English Improvement 5			M/P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8768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82950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EN105	English Language Level 5		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6" grpId="0" animBg="1"/>
      <p:bldP spid="47" grpId="0"/>
      <p:bldP spid="49" grpId="0" animBg="1"/>
      <p:bldP spid="50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18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639622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589694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MN400	Research Method			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25709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228196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MK310	Sales Management 			3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856192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808894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MK318	Principles of Electronic Commerce 	3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463162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415864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MK237	Retail Management	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406225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401495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MK236	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Retail Buying and Merchandising Management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67448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62718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EN105	English Language Level 6		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9" grpId="0" animBg="1"/>
      <p:bldP spid="50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18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639622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589694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MK168	Research in Marketing 		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270234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24133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MK326	Marketing Logistics			3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289823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2850932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MK239	Retail Sales Promotion			3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228600" y="351833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347103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MK324	Marketing Decision Making 		3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228600" y="4146332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28600" y="4099034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EN107	English Language Level 7		3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228600" y="477432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28600" y="472703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MK316	International Marketing		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45" grpId="0"/>
      <p:bldP spid="49" grpId="0" animBg="1"/>
      <p:bldP spid="5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399"/>
            <a:ext cx="8686800" cy="1399639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TVC (Television Commercial)</a:t>
            </a:r>
          </a:p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A Part of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676400"/>
            <a:ext cx="8686800" cy="43434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76800" y="1828800"/>
            <a:ext cx="37653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buSzPct val="75000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Apple 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iPad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 2 - TV Ad - We Believe - YouTube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00600" y="2930237"/>
            <a:ext cx="399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KFC Hong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Kong-Barack Obama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TV Commercial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hlinkClick r:id="rId3" action="ppaction://hlinkfile"/>
              </a:rPr>
              <a:t>2011-YouTube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4371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37386" y="4343400"/>
            <a:ext cx="399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Kaka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vs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Drogba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hlinkClick r:id="rId5" action="ppaction://hlinkfile"/>
              </a:rPr>
              <a:t> - FUNNY Pepsi Commercial [MUST SEE] - YouTube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3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0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94596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YEAR 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914400"/>
            <a:ext cx="8686800" cy="6096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4800" y="927537"/>
            <a:ext cx="8534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</a:rPr>
              <a:t>Sub Code	Subject Name			        Credits</a:t>
            </a:r>
          </a:p>
        </p:txBody>
      </p:sp>
      <p:sp>
        <p:nvSpPr>
          <p:cNvPr id="42" name="Round Diagonal Corner Rectangle 41"/>
          <p:cNvSpPr/>
          <p:nvPr/>
        </p:nvSpPr>
        <p:spPr>
          <a:xfrm>
            <a:off x="228600" y="5436472"/>
            <a:ext cx="8686800" cy="7357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04800" y="551267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700" indent="-393700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</a:rPr>
              <a:t>Total:						  9 Credits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4800" y="5580996"/>
            <a:ext cx="8458200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172200" y="265392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Semester 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228600" y="1807788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28600" y="1757860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MK319	Global Marketing 			3</a:t>
            </a:r>
          </a:p>
        </p:txBody>
      </p:sp>
      <p:sp>
        <p:nvSpPr>
          <p:cNvPr id="26" name="Round Diagonal Corner Rectangle 25"/>
          <p:cNvSpPr/>
          <p:nvPr/>
        </p:nvSpPr>
        <p:spPr>
          <a:xfrm>
            <a:off x="228600" y="2514600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28600" y="248569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MK328	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Purchasing and Supply Chain Management 	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Round Diagonal Corner Rectangle 27"/>
          <p:cNvSpPr/>
          <p:nvPr/>
        </p:nvSpPr>
        <p:spPr>
          <a:xfrm>
            <a:off x="228600" y="3218796"/>
            <a:ext cx="8686800" cy="5150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600" y="3171498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MK314	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</a:rPr>
              <a:t>Integrated Marketing Communication</a:t>
            </a:r>
            <a:r>
              <a:rPr lang="en-US" sz="3000" i="1" dirty="0" smtClean="0">
                <a:solidFill>
                  <a:schemeClr val="bg1"/>
                </a:solidFill>
                <a:latin typeface="Times New Roman" pitchFamily="18" charset="0"/>
              </a:rPr>
              <a:t>	3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20" grpId="0"/>
      <p:bldP spid="42" grpId="0" animBg="1"/>
      <p:bldP spid="43" grpId="0"/>
      <p:bldP spid="44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MARKET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5806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Large number of jobs.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29000"/>
            <a:ext cx="6934200" cy="5806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1323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High demand.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146332"/>
            <a:ext cx="6934200" cy="111146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130566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Shortage of skilful people in sales and marketing.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STATISTIC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5806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www.pelprek.com (Sep 16, 2011)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7" name="Round Diagonal Corner Rectangle 16"/>
          <p:cNvSpPr/>
          <p:nvPr/>
        </p:nvSpPr>
        <p:spPr>
          <a:xfrm>
            <a:off x="2438400" y="3400098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38400" y="3381702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Sales and Marketing 107 jobs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2438400" y="4143702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38400" y="412530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Accounting/Finance 68 jobs</a:t>
            </a:r>
          </a:p>
        </p:txBody>
      </p:sp>
      <p:sp>
        <p:nvSpPr>
          <p:cNvPr id="21" name="Round Diagonal Corner Rectangle 20"/>
          <p:cNvSpPr/>
          <p:nvPr/>
        </p:nvSpPr>
        <p:spPr>
          <a:xfrm>
            <a:off x="2438400" y="4876800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38400" y="4858404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Customer Service 10 jobs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2438400" y="5594132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438400" y="557573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Admin/HR 13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STATISTIC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2695902"/>
            <a:ext cx="6934200" cy="5806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www.bongthom.com (Sep 16, 2011)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438400" y="3400098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438400" y="3381702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Sales and Marketing (leading)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2438400" y="4143702"/>
            <a:ext cx="6477000" cy="5912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38400" y="412530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</a:rPr>
              <a:t>No number summarization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OPPORTUNITIES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Sales/Marketing Manager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Client Relationship Manager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35668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21990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Account Team Manager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81200" y="5029200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81200" y="501343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Vendor and Channel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OPPORTUNITIES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Information Provider to the Firm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Trade Sales Manager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35668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21990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Distributor Sales Manager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81200" y="5029200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81200" y="501343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Industrial Sales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OPPORTUNITIES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Retail Sales Manager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Direct Sales Manager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35668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21990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Customer Service Manager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81200" y="5029200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81200" y="501343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Sales &amp; Marketing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OPPORTUNITIES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Event Organizer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Trade Expo Organizer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35668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21990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Product and Brand Manager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981200" y="5029200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81200" y="5013434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Marketing Research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  <p:bldP spid="17" grpId="0" animBg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OPPORTUNITIES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Market/Customer Specialist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11140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Advertising, Sales Promotion Specialist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6771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6613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Higher chance to be entrepreneur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JOB STATISTIC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Number of CMU Students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7330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442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Where do they work?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9873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81200" y="428296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Job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Steve Jobs, Co-Founder and former CEO Apple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05600" y="2971800"/>
            <a:ext cx="2133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YouTube - WWDC- Apple announces iPhone 4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6272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10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1705302"/>
            <a:ext cx="6934200" cy="8382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1813034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OUT SIDE FIRMS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1981200" y="269590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981200" y="2680136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RMA Group</a:t>
            </a:r>
          </a:p>
        </p:txBody>
      </p:sp>
      <p:pic>
        <p:nvPicPr>
          <p:cNvPr id="30" name="Picture 2" descr="D:\The Mekong School of Marketing\Logo\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209" y="-31532"/>
            <a:ext cx="7319259" cy="1600200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1981200" y="3457902"/>
            <a:ext cx="6934200" cy="7330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81200" y="3530025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Medico Supply Co.; Ltd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981200" y="4298732"/>
            <a:ext cx="6934200" cy="65689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26" grpId="0" animBg="1"/>
      <p:bldP spid="27" grpId="0"/>
      <p:bldP spid="11" grpId="0" animBg="1"/>
      <p:bldP spid="12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1981200" y="3048000"/>
            <a:ext cx="6934200" cy="26670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6" name="Picture 8" descr="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792"/>
            <a:ext cx="1784555" cy="62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981200" y="685800"/>
            <a:ext cx="6934200" cy="18288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57400" y="9906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/>
            <a:r>
              <a:rPr lang="en-US" sz="8000" b="1" cap="all" dirty="0" smtClean="0">
                <a:solidFill>
                  <a:schemeClr val="bg1"/>
                </a:solidFill>
                <a:latin typeface="Times New Roman" pitchFamily="18" charset="0"/>
              </a:rPr>
              <a:t>THANK YOU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529348" y="2895600"/>
            <a:ext cx="579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600" dirty="0" smtClean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13800" dirty="0" smtClean="0">
                <a:solidFill>
                  <a:schemeClr val="bg1"/>
                </a:solidFill>
                <a:latin typeface="Times New Roman" pitchFamily="18" charset="0"/>
              </a:rPr>
              <a:t>???</a:t>
            </a:r>
            <a:endParaRPr lang="en-US" sz="166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/>
      <p:bldP spid="13" grpId="0" animBg="1"/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Apple introduce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iPhone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4s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259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Apple - Introducing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iPhone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 4S - YouTube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10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Dr. Philip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Kotler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, World Best-Selling Author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19800" y="2819400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YouTube - Philip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Kotler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13" name="Picture 12" descr="Benner marketing_6,7,8.jpg"/>
          <p:cNvPicPr>
            <a:picLocks noChangeAspect="1"/>
          </p:cNvPicPr>
          <p:nvPr/>
        </p:nvPicPr>
        <p:blipFill>
          <a:blip r:embed="rId4"/>
          <a:srcRect l="88351" t="1209" r="1771" b="72562"/>
          <a:stretch>
            <a:fillRect/>
          </a:stretch>
        </p:blipFill>
        <p:spPr>
          <a:xfrm>
            <a:off x="457200" y="1295399"/>
            <a:ext cx="3810000" cy="4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Selling and Marketing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60131" y="1143000"/>
            <a:ext cx="8686800" cy="106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5800" y="1095702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It is not just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a business people who practice the art of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selling.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hlinkClick r:id="rId2" action="ppaction://hlinkfile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12954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640343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" y="17526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273268" y="2362200"/>
            <a:ext cx="8686800" cy="16002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4137" y="2514600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137" y="3476298"/>
            <a:ext cx="304800" cy="304800"/>
          </a:xfrm>
          <a:prstGeom prst="ellipse">
            <a:avLst/>
          </a:prstGeom>
          <a:solidFill>
            <a:srgbClr val="0066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85800" y="2330668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Presidents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of the United States of America encourage and persuade politicians in congress to support certain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programs.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  <p:bldP spid="11" grpId="0" animBg="1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Cambodian Mekong University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is the university that cares for the value of education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2400"/>
            <a:ext cx="8686800" cy="762000"/>
          </a:xfrm>
          <a:prstGeom prst="round2DiagRect">
            <a:avLst>
              <a:gd name="adj1" fmla="val 36061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26013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President Barak Obama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28600" y="1143000"/>
            <a:ext cx="8686800" cy="48768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34200" y="1600200"/>
            <a:ext cx="19365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YouTube - President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Obama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hlinkClick r:id="rId2" action="ppaction://hlinkfile"/>
              </a:rPr>
              <a:t> Roasts Donald Trump At White House Correspondents' Dinner!</a:t>
            </a:r>
            <a:endParaRPr lang="en-US" sz="2600" dirty="0" smtClean="0">
              <a:solidFill>
                <a:schemeClr val="bg1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64861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4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 animBg="1"/>
      <p:bldP spid="8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</TotalTime>
  <Words>1628</Words>
  <Application>Microsoft Office PowerPoint</Application>
  <PresentationFormat>On-screen Show (4:3)</PresentationFormat>
  <Paragraphs>308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ACT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ECS</dc:creator>
  <cp:lastModifiedBy>Marketing-School</cp:lastModifiedBy>
  <cp:revision>811</cp:revision>
  <dcterms:created xsi:type="dcterms:W3CDTF">2005-10-10T15:10:07Z</dcterms:created>
  <dcterms:modified xsi:type="dcterms:W3CDTF">2011-10-08T06:17:30Z</dcterms:modified>
</cp:coreProperties>
</file>